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3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C1EE-A7BD-4E01-81EC-1376BD562FB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C70D0-CFF4-46B6-A84A-82F70F21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two forces acting on each pendulum; namely, the spring force and the gravity.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impractical to set</a:t>
            </a:r>
            <a:r>
              <a:rPr lang="en-US" baseline="0" dirty="0" smtClean="0"/>
              <a:t> n equations to determine n normal mode frequencies. </a:t>
            </a:r>
          </a:p>
          <a:p>
            <a:r>
              <a:rPr lang="en-US" baseline="0" dirty="0" smtClean="0"/>
              <a:t>An alternative way is proposed to derive a formula that can be used to determine a normal frequency of n coupled oscillators.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ในที่นี้</a:t>
            </a:r>
            <a:r>
              <a:rPr lang="th-TH" baseline="0" dirty="0" smtClean="0"/>
              <a:t> </a:t>
            </a:r>
            <a:r>
              <a:rPr lang="en-US" baseline="0" dirty="0" smtClean="0"/>
              <a:t>j </a:t>
            </a:r>
            <a:r>
              <a:rPr lang="th-TH" baseline="0" dirty="0" smtClean="0"/>
              <a:t>คือ </a:t>
            </a:r>
            <a:r>
              <a:rPr lang="en-US" baseline="0" dirty="0" smtClean="0"/>
              <a:t>index </a:t>
            </a:r>
            <a:r>
              <a:rPr lang="th-TH" baseline="0" dirty="0" smtClean="0"/>
              <a:t>ของ </a:t>
            </a:r>
            <a:r>
              <a:rPr lang="en-US" baseline="0" dirty="0" smtClean="0"/>
              <a:t>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of x &gt; y, the spring is stretched</a:t>
            </a:r>
            <a:r>
              <a:rPr lang="en-US" baseline="0" dirty="0" smtClean="0"/>
              <a:t> and the spring forces acting on left pendulum and right pendulum are pointing to the right and left hand sides respectively.</a:t>
            </a:r>
          </a:p>
          <a:p>
            <a:r>
              <a:rPr lang="en-US" baseline="0" dirty="0" smtClean="0"/>
              <a:t>This gives the spring force for the left pendulum to be +s(x-y) and for the right pendulum to be –s(x-y)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simplification is made for having only on variable in each equation of motion</a:t>
            </a:r>
            <a:r>
              <a:rPr lang="en-US" baseline="0" dirty="0" smtClean="0"/>
              <a:t>. Also the new arrangement allows an easy way to find a solution.</a:t>
            </a:r>
          </a:p>
          <a:p>
            <a:r>
              <a:rPr lang="en-US" baseline="0" dirty="0" smtClean="0"/>
              <a:t>The way we did here is equivalent to the analysis of the superposition of the motion of both pendulums.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ปัญหาข้อนี้เหมือนกรณีที่เป็น</a:t>
            </a:r>
            <a:r>
              <a:rPr lang="th-TH" baseline="0" dirty="0" smtClean="0"/>
              <a:t> </a:t>
            </a:r>
            <a:r>
              <a:rPr lang="en-US" baseline="0" dirty="0" smtClean="0"/>
              <a:t>double pendulum </a:t>
            </a:r>
            <a:r>
              <a:rPr lang="th-TH" baseline="0" dirty="0" smtClean="0"/>
              <a:t>ต่างกันเพียงแต่ว่าแรงที่กระทำต่อมวลแต่ละก้อน เป็นแรงจากสปริงทั้งหมด</a:t>
            </a:r>
          </a:p>
          <a:p>
            <a:r>
              <a:rPr lang="th-TH" baseline="0" dirty="0" smtClean="0"/>
              <a:t>ในที่นี้ให้ </a:t>
            </a:r>
            <a:r>
              <a:rPr lang="en-US" baseline="0" dirty="0" smtClean="0"/>
              <a:t>x2 &gt; x1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mode </a:t>
            </a:r>
            <a:r>
              <a:rPr lang="th-TH" dirty="0" smtClean="0"/>
              <a:t>คือ รูปแบบการสั่นแบบ</a:t>
            </a:r>
            <a:r>
              <a:rPr lang="th-TH" baseline="0" dirty="0" smtClean="0"/>
              <a:t> </a:t>
            </a:r>
            <a:r>
              <a:rPr lang="en-US" baseline="0" dirty="0" smtClean="0"/>
              <a:t>simple harmonic motion </a:t>
            </a:r>
            <a:r>
              <a:rPr lang="th-TH" dirty="0" smtClean="0"/>
              <a:t>ที่บรรยายโดย </a:t>
            </a:r>
            <a:r>
              <a:rPr lang="en-US" dirty="0" smtClean="0"/>
              <a:t>normal coordinates</a:t>
            </a:r>
          </a:p>
          <a:p>
            <a:r>
              <a:rPr lang="th-TH" dirty="0" smtClean="0"/>
              <a:t>คำพวกนี้จะมาเป็น</a:t>
            </a:r>
            <a:r>
              <a:rPr lang="th-TH" baseline="0" dirty="0" smtClean="0"/>
              <a:t> </a:t>
            </a:r>
            <a:r>
              <a:rPr lang="en-US" baseline="0" dirty="0" smtClean="0"/>
              <a:t>package </a:t>
            </a:r>
            <a:r>
              <a:rPr lang="th-TH" baseline="0" dirty="0" smtClean="0"/>
              <a:t>ประกอบด้วย </a:t>
            </a:r>
            <a:r>
              <a:rPr lang="en-US" baseline="0" dirty="0" smtClean="0"/>
              <a:t>normal mode, normal coordinate, normal mode vibration, 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X1 </a:t>
            </a:r>
            <a:r>
              <a:rPr lang="th-TH" dirty="0" smtClean="0"/>
              <a:t>และ</a:t>
            </a:r>
            <a:r>
              <a:rPr lang="th-TH" baseline="0" dirty="0" smtClean="0"/>
              <a:t> </a:t>
            </a:r>
            <a:r>
              <a:rPr lang="en-US" baseline="0" dirty="0" smtClean="0"/>
              <a:t>x2 </a:t>
            </a:r>
            <a:r>
              <a:rPr lang="th-TH" baseline="0" dirty="0" smtClean="0"/>
              <a:t>ใช้บรรยายการเคลื่อนที่ของมวลแต่ละก้อน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Y(0), this implies</a:t>
            </a:r>
            <a:r>
              <a:rPr lang="en-US" baseline="0" dirty="0" smtClean="0"/>
              <a:t> that two masses are displaced. Each one of them is displaced by a distance of a.</a:t>
            </a:r>
          </a:p>
          <a:p>
            <a:r>
              <a:rPr lang="en-US" baseline="0" dirty="0" smtClean="0"/>
              <a:t>Due to the </a:t>
            </a:r>
            <a:r>
              <a:rPr lang="en-US" baseline="0" dirty="0" err="1" smtClean="0"/>
              <a:t>dX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dt</a:t>
            </a:r>
            <a:r>
              <a:rPr lang="en-US" baseline="0" dirty="0" smtClean="0"/>
              <a:t> = 0, this suggests </a:t>
            </a:r>
            <a:r>
              <a:rPr lang="en-US" baseline="0" dirty="0" smtClean="0">
                <a:sym typeface="Symbol" panose="05050102010706020507" pitchFamily="18" charset="2"/>
              </a:rPr>
              <a:t>1 = 0 and X0 = 2a . Therefore x(t) = 2acos w1t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43FE-DC27-42A2-B8DF-C235F4B5EE34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0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81E-42D8-455E-A60A-011E008C9F3A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956-01D2-44FD-B468-3539779E5862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90F0-CB7B-4DCC-898C-4F2E664FD59A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BCF2-C389-45AA-8376-0BC51EBBEE28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D7E-8B75-4DEB-9663-57B69E83DCC6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2A-E375-4599-B07F-7EBFF2D2EFDF}" type="datetime1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32B-9FA7-4C97-9B45-30397BAA9515}" type="datetime1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0393-2855-4264-BCE6-94D485AF592E}" type="datetime1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173068-5719-4719-89C1-5A751F295638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9358-9A8D-40C3-BADE-542082768845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7F6377-F9AE-4476-9D70-C0247AEBFB44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NUL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11.gi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gi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for each mass 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2M;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the above equations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giving solutions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12135"/>
              </p:ext>
            </p:extLst>
          </p:nvPr>
        </p:nvGraphicFramePr>
        <p:xfrm>
          <a:off x="6240463" y="1550988"/>
          <a:ext cx="45180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4" imgW="2298600" imgH="507960" progId="Equation.DSMT4">
                  <p:embed/>
                </p:oleObj>
              </mc:Choice>
              <mc:Fallback>
                <p:oleObj name="Equation" r:id="rId4" imgW="2298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0463" y="1550988"/>
                        <a:ext cx="4518025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01760"/>
              </p:ext>
            </p:extLst>
          </p:nvPr>
        </p:nvGraphicFramePr>
        <p:xfrm>
          <a:off x="4439822" y="3321980"/>
          <a:ext cx="254476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6" imgW="1295280" imgH="812520" progId="Equation.DSMT4">
                  <p:embed/>
                </p:oleObj>
              </mc:Choice>
              <mc:Fallback>
                <p:oleObj name="Equation" r:id="rId6" imgW="12952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9822" y="3321980"/>
                        <a:ext cx="2544763" cy="159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19965"/>
              </p:ext>
            </p:extLst>
          </p:nvPr>
        </p:nvGraphicFramePr>
        <p:xfrm>
          <a:off x="4120591" y="5429039"/>
          <a:ext cx="34686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0591" y="5429039"/>
                        <a:ext cx="3468687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0463" y="1550988"/>
            <a:ext cx="4915217" cy="11761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eigenvalue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frequencies 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ratios of the amplitudes for each normal mode frequencies!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29039"/>
              </p:ext>
            </p:extLst>
          </p:nvPr>
        </p:nvGraphicFramePr>
        <p:xfrm>
          <a:off x="6841029" y="1015486"/>
          <a:ext cx="428625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3" imgW="2247840" imgH="863280" progId="Equation.DSMT4">
                  <p:embed/>
                </p:oleObj>
              </mc:Choice>
              <mc:Fallback>
                <p:oleObj name="Equation" r:id="rId3" imgW="22478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1029" y="1015486"/>
                        <a:ext cx="4286250" cy="1646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68977"/>
              </p:ext>
            </p:extLst>
          </p:nvPr>
        </p:nvGraphicFramePr>
        <p:xfrm>
          <a:off x="7261716" y="2975159"/>
          <a:ext cx="34448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5" imgW="1854000" imgH="1066680" progId="Equation.DSMT4">
                  <p:embed/>
                </p:oleObj>
              </mc:Choice>
              <mc:Fallback>
                <p:oleObj name="Equation" r:id="rId5" imgW="18540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61716" y="2975159"/>
                        <a:ext cx="344487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21713" y="809564"/>
            <a:ext cx="4524882" cy="18890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4943" y="2975159"/>
            <a:ext cx="4090737" cy="211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Revisit the coupled oscillators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4161275"/>
            <a:ext cx="12222051" cy="1956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of two coupled oscillators of equal masses on a smooth horizontal surface is revisited.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springs connected to the rigid wall are identical and different from the one in the middle.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displacements of left and right masses are given as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respectively, the equation motion is given as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95470" y="2029825"/>
            <a:ext cx="6368558" cy="1723940"/>
            <a:chOff x="2395470" y="2029825"/>
            <a:chExt cx="6368558" cy="1723940"/>
          </a:xfrm>
        </p:grpSpPr>
        <p:pic>
          <p:nvPicPr>
            <p:cNvPr id="1026" name="Picture 2" descr="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470" y="2029825"/>
              <a:ext cx="6368558" cy="172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14446" y="2029825"/>
              <a:ext cx="36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7248" y="2029825"/>
              <a:ext cx="595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0728" y="2029825"/>
              <a:ext cx="36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904924" y="3753765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2516" y="2519897"/>
            <a:ext cx="450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0322" y="2519897"/>
            <a:ext cx="450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267200" y="5678488"/>
          <a:ext cx="31448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5" imgW="1600200" imgH="507960" progId="Equation.DSMT4">
                  <p:embed/>
                </p:oleObj>
              </mc:Choice>
              <mc:Fallback>
                <p:oleObj name="Equation" r:id="rId5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5678488"/>
                        <a:ext cx="3144838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45734"/>
            <a:ext cx="118872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combining and subtracting the equations of motion, two equations of simple harmonic motion in which each equation contains only one dependent variable (normal coordinate) is obtained.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46631" y="2858877"/>
          <a:ext cx="47672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4" imgW="2425680" imgH="507960" progId="Equation.DSMT4">
                  <p:embed/>
                </p:oleObj>
              </mc:Choice>
              <mc:Fallback>
                <p:oleObj name="Equation" r:id="rId4" imgW="2425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6631" y="2858877"/>
                        <a:ext cx="4767262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23512" y="3965788"/>
          <a:ext cx="3206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6" imgW="1434960" imgH="228600" progId="Equation.DSMT4">
                  <p:embed/>
                </p:oleObj>
              </mc:Choice>
              <mc:Fallback>
                <p:oleObj name="Equation" r:id="rId6" imgW="1434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3512" y="3965788"/>
                        <a:ext cx="32067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429846" y="4740097"/>
          <a:ext cx="2495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8" imgW="1269720" imgH="507960" progId="Equation.DSMT4">
                  <p:embed/>
                </p:oleObj>
              </mc:Choice>
              <mc:Fallback>
                <p:oleObj name="Equation" r:id="rId8" imgW="1269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846" y="4740097"/>
                        <a:ext cx="2495550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2434" y="5847008"/>
            <a:ext cx="6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2936" y="4288502"/>
            <a:ext cx="69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normal modes (described by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oscillate with two different frequencies ; i.e.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493403" y="5224580"/>
          <a:ext cx="38433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10" imgW="1955520" imgH="469800" progId="Equation.DSMT4">
                  <p:embed/>
                </p:oleObj>
              </mc:Choice>
              <mc:Fallback>
                <p:oleObj name="Equation" r:id="rId10" imgW="1955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3403" y="5224580"/>
                        <a:ext cx="3843338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241758" y="4304800"/>
            <a:ext cx="6774231" cy="199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845734"/>
            <a:ext cx="1159098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solutions for  equations of motion describing the normal modes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are constants and can be determined by the four initial conditions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corresponding solutions for the original coordinates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given by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43887" y="2371009"/>
          <a:ext cx="25955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4" imgW="1320480" imgH="507960" progId="Equation.DSMT4">
                  <p:embed/>
                </p:oleObj>
              </mc:Choice>
              <mc:Fallback>
                <p:oleObj name="Equation" r:id="rId4" imgW="1320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3887" y="2371009"/>
                        <a:ext cx="2595563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4617" y="3857414"/>
          <a:ext cx="31194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6" imgW="1587240" imgH="253800" progId="Equation.DSMT4">
                  <p:embed/>
                </p:oleObj>
              </mc:Choice>
              <mc:Fallback>
                <p:oleObj name="Equation" r:id="rId6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617" y="3857414"/>
                        <a:ext cx="3119438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32025" y="4721225"/>
          <a:ext cx="6738938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8" imgW="3429000" imgH="812520" progId="Equation.DSMT4">
                  <p:embed/>
                </p:oleObj>
              </mc:Choice>
              <mc:Fallback>
                <p:oleObj name="Equation" r:id="rId8" imgW="3429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32025" y="4721225"/>
                        <a:ext cx="6738938" cy="159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two modes is identified as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mode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a  frequency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mode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normal mode can be excited if the initial condition such that either X(t) =0 or Y(t) =0 for all t is made.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considered include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To excite the lowest mode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To excite the highest mode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To excite a linear combination of normal modes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normal mode excitation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5" y="1845734"/>
            <a:ext cx="113267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					      which are valid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h-T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0 all the times and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all the times, also.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Choose initial conditions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                                 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displacements of the two masses become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07281" y="1845734"/>
          <a:ext cx="22955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7281" y="1845734"/>
                        <a:ext cx="2295525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480708" y="2356387"/>
          <a:ext cx="3121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6" imgW="1587240" imgH="507960" progId="Equation.DSMT4">
                  <p:embed/>
                </p:oleObj>
              </mc:Choice>
              <mc:Fallback>
                <p:oleObj name="Equation" r:id="rId6" imgW="1587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0708" y="2356387"/>
                        <a:ext cx="3121025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68963" y="3857625"/>
          <a:ext cx="45402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8963" y="3857625"/>
                        <a:ext cx="4540250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646363" y="4357688"/>
          <a:ext cx="2395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Equation" r:id="rId10" imgW="1218960" imgH="253800" progId="Equation.DSMT4">
                  <p:embed/>
                </p:oleObj>
              </mc:Choice>
              <mc:Fallback>
                <p:oleObj name="Equation" r:id="rId10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6363" y="4357688"/>
                        <a:ext cx="2395537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9943" y="3839668"/>
            <a:ext cx="11248571" cy="2285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150100" y="4843463"/>
          <a:ext cx="18970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Equation" r:id="rId12" imgW="965160" imgH="507960" progId="Equation.DSMT4">
                  <p:embed/>
                </p:oleObj>
              </mc:Choice>
              <mc:Fallback>
                <p:oleObj name="Equation" r:id="rId12" imgW="96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50100" y="4843463"/>
                        <a:ext cx="189706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9256404" y="4839845"/>
            <a:ext cx="480687" cy="1123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59201" y="5126287"/>
            <a:ext cx="183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phase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601733" y="2356387"/>
            <a:ext cx="301987" cy="9969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normal mode excitation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					  which are valid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0 all the times and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-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all the times, also.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Choose initial conditions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                                 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displacements of the two masses become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60575" y="1998663"/>
          <a:ext cx="2419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575" y="1998663"/>
                        <a:ext cx="2419350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21038" y="2395538"/>
          <a:ext cx="32210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5" imgW="1638000" imgH="507960" progId="Equation.DSMT4">
                  <p:embed/>
                </p:oleObj>
              </mc:Choice>
              <mc:Fallback>
                <p:oleObj name="Equation" r:id="rId5" imgW="1638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1038" y="2395538"/>
                        <a:ext cx="3221037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757863" y="4010025"/>
          <a:ext cx="45418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7" imgW="2311200" imgH="253800" progId="Equation.DSMT4">
                  <p:embed/>
                </p:oleObj>
              </mc:Choice>
              <mc:Fallback>
                <p:oleObj name="Equation" r:id="rId7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863" y="4010025"/>
                        <a:ext cx="4541837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2194" y="3996907"/>
            <a:ext cx="11248571" cy="2285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43453" y="4510088"/>
          <a:ext cx="23717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9" imgW="1206360" imgH="253800" progId="Equation.DSMT4">
                  <p:embed/>
                </p:oleObj>
              </mc:Choice>
              <mc:Fallback>
                <p:oleObj name="Equation" r:id="rId9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43453" y="4510088"/>
                        <a:ext cx="2371725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083425" y="4994275"/>
          <a:ext cx="2122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11" imgW="1079280" imgH="507960" progId="Equation.DSMT4">
                  <p:embed/>
                </p:oleObj>
              </mc:Choice>
              <mc:Fallback>
                <p:oleObj name="Equation" r:id="rId11" imgW="1079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83425" y="4994275"/>
                        <a:ext cx="2122488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9329589" y="4931400"/>
            <a:ext cx="480687" cy="1123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59201" y="5262534"/>
            <a:ext cx="183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phase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495053" y="2356387"/>
            <a:ext cx="301987" cy="9969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displacements of lowest and highest normal modes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29" y="1866175"/>
            <a:ext cx="7814492" cy="44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060940" y="2450783"/>
          <a:ext cx="18970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4" imgW="965160" imgH="507960" progId="Equation.DSMT4">
                  <p:embed/>
                </p:oleObj>
              </mc:Choice>
              <mc:Fallback>
                <p:oleObj name="Equation" r:id="rId4" imgW="96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0940" y="2450783"/>
                        <a:ext cx="189706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060940" y="4747825"/>
          <a:ext cx="2122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6" imgW="1079280" imgH="507960" progId="Equation.DSMT4">
                  <p:embed/>
                </p:oleObj>
              </mc:Choice>
              <mc:Fallback>
                <p:oleObj name="Equation" r:id="rId6" imgW="1079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60940" y="4747825"/>
                        <a:ext cx="2122488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2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 of normal modes excitation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845734"/>
            <a:ext cx="1084178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one of the masses is displaced, so that the system is not in a normal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conditions are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translates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expressions of the normal coordinates as follows,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86050" y="3357563"/>
          <a:ext cx="48180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2450880" imgH="253800" progId="Equation.DSMT4">
                  <p:embed/>
                </p:oleObj>
              </mc:Choice>
              <mc:Fallback>
                <p:oleObj name="Equation" r:id="rId3" imgW="245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050" y="3357563"/>
                        <a:ext cx="4818063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00475" y="2295525"/>
          <a:ext cx="49911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2539800" imgH="253800" progId="Equation.DSMT4">
                  <p:embed/>
                </p:oleObj>
              </mc:Choice>
              <mc:Fallback>
                <p:oleObj name="Equation" r:id="rId5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0475" y="2295525"/>
                        <a:ext cx="4991100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86150" y="4654550"/>
          <a:ext cx="2247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7" imgW="1143000" imgH="507960" progId="Equation.DSMT4">
                  <p:embed/>
                </p:oleObj>
              </mc:Choice>
              <mc:Fallback>
                <p:oleObj name="Equation" r:id="rId7" imgW="1143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6150" y="4654550"/>
                        <a:ext cx="2247900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601531"/>
            <a:ext cx="10522039" cy="34607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of two identical simple pendulums, each of mass m and length l, coupled by a linear spring of force constant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length of the spring is equal to the separation of the masses at zero displacement.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x and y be the displacements of the masses at an instant of time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whether  x &gt; y or y &gt; 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9" y="0"/>
            <a:ext cx="2993459" cy="2458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displacement of each mass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45" y="2819225"/>
            <a:ext cx="4980363" cy="3158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 of normal modes excitation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593850" y="2376488"/>
          <a:ext cx="389413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4" imgW="1981080" imgH="812520" progId="Equation.DSMT4">
                  <p:embed/>
                </p:oleObj>
              </mc:Choice>
              <mc:Fallback>
                <p:oleObj name="Equation" r:id="rId4" imgW="1981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850" y="2376488"/>
                        <a:ext cx="3894138" cy="1595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60500" y="4457700"/>
          <a:ext cx="446881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6" imgW="2273040" imgH="888840" progId="Equation.DSMT4">
                  <p:embed/>
                </p:oleObj>
              </mc:Choice>
              <mc:Fallback>
                <p:oleObj name="Equation" r:id="rId6" imgW="2273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0500" y="4457700"/>
                        <a:ext cx="4468813" cy="1744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37982" y="4339988"/>
            <a:ext cx="2169994" cy="1862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99" y="5145999"/>
            <a:ext cx="1801505" cy="3680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Amplitude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006222"/>
            <a:ext cx="6537278" cy="42171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release (t &gt; 0), there is an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masses.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short, the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mass acquires all the energy of the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mass which is stationary when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vibrating with amplitude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the energy is then returned to the mass originally displaced.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important point to recognize is that although individual masses may exchange energy, there is no energy exchange between the normal modes.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37" y="2006222"/>
            <a:ext cx="4946179" cy="35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 of a loaded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080680"/>
            <a:ext cx="10058400" cy="17884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Masses only move in the vertical direction.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displacements from the equilibrium positions are small.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gravitational force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ignored.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38" y="1737360"/>
            <a:ext cx="6542034" cy="2016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4148" y="3259155"/>
            <a:ext cx="16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8243248" y="3489988"/>
            <a:ext cx="620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87669" y="2013509"/>
            <a:ext cx="295118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a number of masses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displacement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an equal distance between masses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680738" cy="44616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of the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is given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If, in a normal mode of oscillation of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, the time variation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simple harmonic about the equilibrium, the displacement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		;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maximum displacement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substituting the solution for each term into the equation of motion, the relation so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fundamental equation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equation is used to determined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which is the frequency of the normal mode.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 of a loaded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174077" y="1630014"/>
          <a:ext cx="3507313" cy="80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3" imgW="1714320" imgH="393480" progId="Equation.DSMT4">
                  <p:embed/>
                </p:oleObj>
              </mc:Choice>
              <mc:Fallback>
                <p:oleObj name="Equation" r:id="rId3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4077" y="1630014"/>
                        <a:ext cx="3507313" cy="80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672330" y="3080469"/>
          <a:ext cx="14541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5" imgW="711000" imgH="266400" progId="Equation.DSMT4">
                  <p:embed/>
                </p:oleObj>
              </mc:Choice>
              <mc:Fallback>
                <p:oleObj name="Equation" r:id="rId5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2330" y="3080469"/>
                        <a:ext cx="145415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134243" y="4447070"/>
          <a:ext cx="4284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7" imgW="2095200" imgH="507960" progId="Equation.DSMT4">
                  <p:embed/>
                </p:oleObj>
              </mc:Choice>
              <mc:Fallback>
                <p:oleObj name="Equation" r:id="rId7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4243" y="4447070"/>
                        <a:ext cx="4284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determine the normal mode frequency using the fundamental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4"/>
            <a:ext cx="108144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determine the normal mode frequency, boundary conditions at both fixed ends have be considered. They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when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 one mass on a string of length 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equation is needed to solve for the normal mode frequency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frequency is found to be                   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Second, when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 two equations are set to solve for two normal mode frequencies which are                                      .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ratios of the amplitude?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88695" y="2640178"/>
          <a:ext cx="44402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3" imgW="2171520" imgH="228600" progId="Equation.DSMT4">
                  <p:embed/>
                </p:oleObj>
              </mc:Choice>
              <mc:Fallback>
                <p:oleObj name="Equation" r:id="rId3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8695" y="2640178"/>
                        <a:ext cx="44402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428932" y="3957181"/>
          <a:ext cx="1220879" cy="53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8932" y="3957181"/>
                        <a:ext cx="1220879" cy="53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96138" y="5369102"/>
          <a:ext cx="281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7" imgW="1346040" imgH="253800" progId="Equation.DSMT4">
                  <p:embed/>
                </p:oleObj>
              </mc:Choice>
              <mc:Fallback>
                <p:oleObj name="Equation" r:id="rId7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6138" y="5369102"/>
                        <a:ext cx="28130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7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5" y="152606"/>
            <a:ext cx="5330815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vibrations of one and two masses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15" y="2129050"/>
            <a:ext cx="5015764" cy="3667581"/>
          </a:xfrm>
        </p:spPr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 of a single mass m on string of length 2a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 of two masses on a string length 3a</a:t>
            </a: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number of normal modes of vibration equals the number of masses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30" y="275436"/>
            <a:ext cx="6343805" cy="56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04717"/>
            <a:ext cx="1109472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782305"/>
            <a:ext cx="11094720" cy="48044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fundamental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can be rewritten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suggests that, for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particular fixed value of the normal mode frequency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(say 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right-hand side of the equation is constant independent of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TO FIND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THE REQUIRMENT AND BOUNDARY CONDITIONS.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25066" y="2260343"/>
          <a:ext cx="4284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4" imgW="2095200" imgH="507960" progId="Equation.DSMT4">
                  <p:embed/>
                </p:oleObj>
              </mc:Choice>
              <mc:Fallback>
                <p:oleObj name="Equation" r:id="rId4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5066" y="2260343"/>
                        <a:ext cx="4284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438842" y="3776606"/>
          <a:ext cx="5375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6" imgW="2628720" imgH="482400" progId="Equation.DSMT4">
                  <p:embed/>
                </p:oleObj>
              </mc:Choice>
              <mc:Fallback>
                <p:oleObj name="Equation" r:id="rId6" imgW="262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8842" y="3776606"/>
                        <a:ext cx="53752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36" y="204717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assume that the amplitude of the particle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is expressed in the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this guess into the rearranged fundamental equation, the left-hand side of the equation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that the assumed expression                            complies with the requirement which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and independent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97666" y="2377242"/>
          <a:ext cx="171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7666" y="2377242"/>
                        <a:ext cx="1714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801711" y="3663869"/>
          <a:ext cx="26495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1711" y="3663869"/>
                        <a:ext cx="264953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29436" y="4688143"/>
          <a:ext cx="171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436" y="4688143"/>
                        <a:ext cx="1714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2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806" y="1892228"/>
            <a:ext cx="10862246" cy="43070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 an appropriate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, the boundary conditions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have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first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                               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0. This clearly states that the first boundary condition is automatically satisfied.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second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to be satisfied,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+1)  is an integral multiple of , i.e.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a result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gives the amplitude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mass as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126480" y="2409449"/>
          <a:ext cx="2182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0" y="2409449"/>
                        <a:ext cx="218281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520026" y="3849087"/>
          <a:ext cx="40290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Equation" r:id="rId6" imgW="1968480" imgH="253800" progId="Equation.DSMT4">
                  <p:embed/>
                </p:oleObj>
              </mc:Choice>
              <mc:Fallback>
                <p:oleObj name="Equation" r:id="rId6" imgW="1968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0026" y="3849087"/>
                        <a:ext cx="40290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520026" y="4433062"/>
          <a:ext cx="37163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8" imgW="1815840" imgH="444240" progId="Equation.DSMT4">
                  <p:embed/>
                </p:oleObj>
              </mc:Choice>
              <mc:Fallback>
                <p:oleObj name="Equation" r:id="rId8" imgW="1815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0026" y="4433062"/>
                        <a:ext cx="371633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834403" y="5366991"/>
          <a:ext cx="20002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Equation" r:id="rId10" imgW="977760" imgH="393480" progId="Equation.DSMT4">
                  <p:embed/>
                </p:oleObj>
              </mc:Choice>
              <mc:Fallback>
                <p:oleObj name="Equation" r:id="rId10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4403" y="5366991"/>
                        <a:ext cx="2000250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allowed value of 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determined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may take the values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1, 2, …,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and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970240" y="2318692"/>
          <a:ext cx="5972175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2920680" imgH="939600" progId="Equation.DSMT4">
                  <p:embed/>
                </p:oleObj>
              </mc:Choice>
              <mc:Fallback>
                <p:oleObj name="Equation" r:id="rId4" imgW="29206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0240" y="2318692"/>
                        <a:ext cx="5972175" cy="192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6425" y="4276918"/>
                <a:ext cx="1978124" cy="61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25" y="4276918"/>
                <a:ext cx="1978124" cy="6108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7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919573"/>
            <a:ext cx="1089595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vibration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each pendulum is given by                  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of the two pendulums, for small oscillations in a plane,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find out the effect of coupling on each pendulum, these equations must be solved for x and 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9680" y="-4110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84160"/>
              </p:ext>
            </p:extLst>
          </p:nvPr>
        </p:nvGraphicFramePr>
        <p:xfrm>
          <a:off x="9730256" y="1829420"/>
          <a:ext cx="1180401" cy="5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4" imgW="596880" imgH="266400" progId="Equation.DSMT4">
                  <p:embed/>
                </p:oleObj>
              </mc:Choice>
              <mc:Fallback>
                <p:oleObj name="Equation" r:id="rId4" imgW="596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0256" y="1829420"/>
                        <a:ext cx="1180401" cy="5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1692"/>
              </p:ext>
            </p:extLst>
          </p:nvPr>
        </p:nvGraphicFramePr>
        <p:xfrm>
          <a:off x="4350731" y="2804425"/>
          <a:ext cx="25685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6" imgW="1346040" imgH="812520" progId="Equation.DSMT4">
                  <p:embed/>
                </p:oleObj>
              </mc:Choice>
              <mc:Fallback>
                <p:oleObj name="Equation" r:id="rId6" imgW="13460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0731" y="2804425"/>
                        <a:ext cx="2568575" cy="154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71" y="86027"/>
            <a:ext cx="584163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Loaded string with 7 masses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03" y="1984501"/>
            <a:ext cx="500235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of  </a:t>
            </a:r>
            <a:r>
              <a:rPr lang="th-TH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threaded on a light string with a spacing of a as pictured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left.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masses are free to move up and down vertically only.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is fixed at each end and we want to know how the system will oscillate.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30</a:t>
            </a:fld>
            <a:endParaRPr lang="en-US"/>
          </a:p>
        </p:txBody>
      </p:sp>
      <p:pic>
        <p:nvPicPr>
          <p:cNvPr id="33794" name="Picture 2" descr="http://www.entropy.energy/scholar/node/the-loaded-string/loaded-string-7-mas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58" y="339214"/>
            <a:ext cx="6288986" cy="51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9274" y="6455578"/>
            <a:ext cx="582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http://www.entropy.energy/scholar/node/the-loaded-string</a:t>
            </a:r>
          </a:p>
        </p:txBody>
      </p:sp>
    </p:spTree>
    <p:extLst>
      <p:ext uri="{BB962C8B-B14F-4D97-AF65-F5344CB8AC3E}">
        <p14:creationId xmlns:p14="http://schemas.microsoft.com/office/powerpoint/2010/main" val="3736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equation of motion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along the vertical direction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normal mode, the displacement of 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does not only depend on time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also its position on the string.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Rewrite the equation of motion of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in terms of partial derivatives,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54438" y="2352675"/>
          <a:ext cx="3870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3" imgW="1892160" imgH="444240" progId="Equation.DSMT4">
                  <p:embed/>
                </p:oleObj>
              </mc:Choice>
              <mc:Fallback>
                <p:oleObj name="Equation" r:id="rId3" imgW="1892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438" y="2352675"/>
                        <a:ext cx="387032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754438" y="4759502"/>
          <a:ext cx="4260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5" imgW="2082600" imgH="457200" progId="Equation.DSMT4">
                  <p:embed/>
                </p:oleObj>
              </mc:Choice>
              <mc:Fallback>
                <p:oleObj name="Equation" r:id="rId5" imgW="2082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4438" y="4759502"/>
                        <a:ext cx="426085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8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12" y="1845733"/>
            <a:ext cx="10349768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adjacent displacement with a separation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can be found from 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 a Taylor series expansion to express y(x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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in terms of partial derivatives of y with respect to x,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y(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(t) y(x+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and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y(x-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is the separation between two consecutive masses and x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0, the substitutions to the partial derivation equation leads to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354868" y="2929180"/>
          <a:ext cx="5251856" cy="87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3" imgW="2679480" imgH="444240" progId="Equation.DSMT4">
                  <p:embed/>
                </p:oleObj>
              </mc:Choice>
              <mc:Fallback>
                <p:oleObj name="Equation" r:id="rId3" imgW="267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4868" y="2929180"/>
                        <a:ext cx="5251856" cy="87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880201" y="5122648"/>
          <a:ext cx="2233521" cy="941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5" imgW="1054080" imgH="444240" progId="Equation.DSMT4">
                  <p:embed/>
                </p:oleObj>
              </mc:Choice>
              <mc:Fallback>
                <p:oleObj name="Equation" r:id="rId5" imgW="1054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0201" y="5122648"/>
                        <a:ext cx="2233521" cy="941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3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x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where   is the linear density (mass per unit length) of the string, the masses must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0 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0 to avoid infinite mass density. Thus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IS THE WAVE EQUATION.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has the dimensions of the square of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velocity.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864100" y="2692400"/>
          <a:ext cx="18303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3" imgW="863280" imgH="457200" progId="Equation.DSMT4">
                  <p:embed/>
                </p:oleObj>
              </mc:Choice>
              <mc:Fallback>
                <p:oleObj name="Equation" r:id="rId3" imgW="863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4100" y="2692400"/>
                        <a:ext cx="1830388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Coordinates and Normal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845734"/>
            <a:ext cx="10460221" cy="428461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simplify the previous equations of motion, X = x + y and Y = x – y are introduced. This makes the equations of motion to contain only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dependent variable.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become simple harmonic in terms of X and Y as follows,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and Y are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coordinates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associate with simple harmonic equations. As a result, each harmonic oscillator has its own way of vibration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70694"/>
              </p:ext>
            </p:extLst>
          </p:nvPr>
        </p:nvGraphicFramePr>
        <p:xfrm>
          <a:off x="3759781" y="3538985"/>
          <a:ext cx="26416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4" imgW="1384200" imgH="609480" progId="Equation.DSMT4">
                  <p:embed/>
                </p:oleObj>
              </mc:Choice>
              <mc:Fallback>
                <p:oleObj name="Equation" r:id="rId4" imgW="1384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9781" y="3538985"/>
                        <a:ext cx="2641600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9" y="4005330"/>
            <a:ext cx="4937760" cy="21636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“in phase” mode of vibration ( x = 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which is the same as that of either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pendulum oscillating in isolation.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spring is absent.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19" y="3850105"/>
            <a:ext cx="5785191" cy="296019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“out of phase” mode of vibration (x = -y)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frequency is given by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pendulums are oscillating harmonically at this frequency.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sprig affects the motion and the coupling is effective.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hysics-animations.com/Physics/sy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39" y="1814633"/>
            <a:ext cx="1912204" cy="14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ysics-animations.com/Physics/asy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01" y="1814633"/>
            <a:ext cx="1884196" cy="14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4382" y="6440972"/>
            <a:ext cx="580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http://physics-animations.com/Physics/English/link_txt.htm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11399"/>
              </p:ext>
            </p:extLst>
          </p:nvPr>
        </p:nvGraphicFramePr>
        <p:xfrm>
          <a:off x="2643514" y="3227780"/>
          <a:ext cx="159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6" imgW="838080" imgH="266400" progId="Equation.DSMT4">
                  <p:embed/>
                </p:oleObj>
              </mc:Choice>
              <mc:Fallback>
                <p:oleObj name="Equation" r:id="rId6" imgW="838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3514" y="3227780"/>
                        <a:ext cx="1598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20929"/>
              </p:ext>
            </p:extLst>
          </p:nvPr>
        </p:nvGraphicFramePr>
        <p:xfrm>
          <a:off x="7515985" y="3107130"/>
          <a:ext cx="264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8" imgW="1384200" imgH="330120" progId="Equation.DSMT4">
                  <p:embed/>
                </p:oleObj>
              </mc:Choice>
              <mc:Fallback>
                <p:oleObj name="Equation" r:id="rId8" imgW="1384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5985" y="3107130"/>
                        <a:ext cx="2641600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19855"/>
              </p:ext>
            </p:extLst>
          </p:nvPr>
        </p:nvGraphicFramePr>
        <p:xfrm>
          <a:off x="1303564" y="4774913"/>
          <a:ext cx="335398" cy="37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3564" y="4774913"/>
                        <a:ext cx="335398" cy="376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716"/>
              </p:ext>
            </p:extLst>
          </p:nvPr>
        </p:nvGraphicFramePr>
        <p:xfrm>
          <a:off x="10888282" y="4170711"/>
          <a:ext cx="950792" cy="4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12" imgW="876240" imgH="393480" progId="Equation.DSMT4">
                  <p:embed/>
                </p:oleObj>
              </mc:Choice>
              <mc:Fallback>
                <p:oleObj name="Equation" r:id="rId1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88282" y="4170711"/>
                        <a:ext cx="950792" cy="4261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method of finding normal modes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system of coupled pendulums oscillates in only one of its normal modes of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Recall the equations of motion of the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Assuming that the pendulums start from the rest and the solutions of the differential equations may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31992"/>
              </p:ext>
            </p:extLst>
          </p:nvPr>
        </p:nvGraphicFramePr>
        <p:xfrm>
          <a:off x="4041082" y="3198053"/>
          <a:ext cx="33686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3" imgW="1765080" imgH="507960" progId="Equation.DSMT4">
                  <p:embed/>
                </p:oleObj>
              </mc:Choice>
              <mc:Fallback>
                <p:oleObj name="Equation" r:id="rId3" imgW="1765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1082" y="3198053"/>
                        <a:ext cx="3368675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646984"/>
              </p:ext>
            </p:extLst>
          </p:nvPr>
        </p:nvGraphicFramePr>
        <p:xfrm>
          <a:off x="5156300" y="5162752"/>
          <a:ext cx="1138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5" imgW="596880" imgH="507960" progId="Equation.DSMT4">
                  <p:embed/>
                </p:oleObj>
              </mc:Choice>
              <mc:Fallback>
                <p:oleObj name="Equation" r:id="rId5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6300" y="5162752"/>
                        <a:ext cx="1138237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96123" y="5231440"/>
            <a:ext cx="35501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displacement amplitudes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the expected solution into the equations of motion and giving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arranged in the form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eigenvalue equation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eigen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value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column vector with components A and B as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eigen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vector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method of finding 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00052"/>
              </p:ext>
            </p:extLst>
          </p:nvPr>
        </p:nvGraphicFramePr>
        <p:xfrm>
          <a:off x="4518786" y="2264470"/>
          <a:ext cx="1959288" cy="42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3" imgW="1231560" imgH="266400" progId="Equation.DSMT4">
                  <p:embed/>
                </p:oleObj>
              </mc:Choice>
              <mc:Fallback>
                <p:oleObj name="Equation" r:id="rId3" imgW="1231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786" y="2264470"/>
                        <a:ext cx="1959288" cy="42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77701"/>
              </p:ext>
            </p:extLst>
          </p:nvPr>
        </p:nvGraphicFramePr>
        <p:xfrm>
          <a:off x="3620417" y="2880516"/>
          <a:ext cx="37560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5" imgW="1968480" imgH="660240" progId="Equation.DSMT4">
                  <p:embed/>
                </p:oleObj>
              </mc:Choice>
              <mc:Fallback>
                <p:oleObj name="Equation" r:id="rId5" imgW="1968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0417" y="2880516"/>
                        <a:ext cx="3756025" cy="1258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99993"/>
              </p:ext>
            </p:extLst>
          </p:nvPr>
        </p:nvGraphicFramePr>
        <p:xfrm>
          <a:off x="3733800" y="5149850"/>
          <a:ext cx="41417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7" imgW="2171520" imgH="558720" progId="Equation.DSMT4">
                  <p:embed/>
                </p:oleObj>
              </mc:Choice>
              <mc:Fallback>
                <p:oleObj name="Equation" r:id="rId7" imgW="21715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5149850"/>
                        <a:ext cx="4141788" cy="1065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521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previous eigenvalue equation as,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equations have a non-zero solution if and only if the determinant of the matrix vanishes; that is, if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solutions which are composed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give the amplitude ratios A/B = 1 for in phase mode and A/B = -1 for out of phase mode, respectively.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method of finding 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99100"/>
              </p:ext>
            </p:extLst>
          </p:nvPr>
        </p:nvGraphicFramePr>
        <p:xfrm>
          <a:off x="7266704" y="1509554"/>
          <a:ext cx="46497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6704" y="1509554"/>
                        <a:ext cx="4649788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63931"/>
              </p:ext>
            </p:extLst>
          </p:nvPr>
        </p:nvGraphicFramePr>
        <p:xfrm>
          <a:off x="5293217" y="3185333"/>
          <a:ext cx="2656067" cy="61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5" imgW="1587240" imgH="368280" progId="Equation.DSMT4">
                  <p:embed/>
                </p:oleObj>
              </mc:Choice>
              <mc:Fallback>
                <p:oleObj name="Equation" r:id="rId5" imgW="1587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3217" y="3185333"/>
                        <a:ext cx="2656067" cy="61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31314"/>
              </p:ext>
            </p:extLst>
          </p:nvPr>
        </p:nvGraphicFramePr>
        <p:xfrm>
          <a:off x="7447008" y="4037559"/>
          <a:ext cx="1746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7" imgW="939600" imgH="533160" progId="Equation.DSMT4">
                  <p:embed/>
                </p:oleObj>
              </mc:Choice>
              <mc:Fallback>
                <p:oleObj name="Equation" r:id="rId7" imgW="939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7008" y="4037559"/>
                        <a:ext cx="17462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16" y="227292"/>
            <a:ext cx="9066727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Find normal mode frequencies  and amplitudes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596" y="1845734"/>
            <a:ext cx="37219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 constant for all springs are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2M; 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normal mode frequencies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2738" y="6314818"/>
            <a:ext cx="740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https://www2.physics.ox.ac.uk/sites/default/files/lecture3_4_pdf_20475.pdf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8007" y="1655304"/>
            <a:ext cx="7275901" cy="4150313"/>
            <a:chOff x="258007" y="1655304"/>
            <a:chExt cx="7275901" cy="4150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07" y="1655304"/>
              <a:ext cx="7275901" cy="41503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4539" y="2115679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2901" y="2101028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951" y="2101471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1077</TotalTime>
  <Words>2085</Words>
  <Application>Microsoft Office PowerPoint</Application>
  <PresentationFormat>Widescreen</PresentationFormat>
  <Paragraphs>301</Paragraphs>
  <Slides>33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Wingdings</vt:lpstr>
      <vt:lpstr>Retrospect</vt:lpstr>
      <vt:lpstr>Equation</vt:lpstr>
      <vt:lpstr>Coupled Oscillations</vt:lpstr>
      <vt:lpstr>Two coupled pendulums</vt:lpstr>
      <vt:lpstr>PowerPoint Presentation</vt:lpstr>
      <vt:lpstr>Normal Coordinates and Normal Modes</vt:lpstr>
      <vt:lpstr>Normal mode frequencies</vt:lpstr>
      <vt:lpstr>The general method of finding normal modes</vt:lpstr>
      <vt:lpstr>PowerPoint Presentation</vt:lpstr>
      <vt:lpstr>PowerPoint Presentation</vt:lpstr>
      <vt:lpstr>Problem : Find normal mode frequencies  and amplitudes</vt:lpstr>
      <vt:lpstr>Solution</vt:lpstr>
      <vt:lpstr>Solution (contd.)</vt:lpstr>
      <vt:lpstr>Revisit the coupled oscillators</vt:lpstr>
      <vt:lpstr>Normal modes</vt:lpstr>
      <vt:lpstr>Normal modes (contd.)</vt:lpstr>
      <vt:lpstr>Normal modes (contd.)</vt:lpstr>
      <vt:lpstr>Lowest normal mode excitation</vt:lpstr>
      <vt:lpstr>Highest normal mode excitation</vt:lpstr>
      <vt:lpstr>Oscillating displacements of lowest and highest normal modes</vt:lpstr>
      <vt:lpstr>Linear combination of normal modes excitation</vt:lpstr>
      <vt:lpstr>PowerPoint Presentation</vt:lpstr>
      <vt:lpstr>Energy exchange </vt:lpstr>
      <vt:lpstr>Coupled oscillations of a loaded string</vt:lpstr>
      <vt:lpstr>PowerPoint Presentation</vt:lpstr>
      <vt:lpstr>Problem : determine the normal mode frequency using the fundamental equation</vt:lpstr>
      <vt:lpstr>Normal vibrations of one and two masses</vt:lpstr>
      <vt:lpstr>Normal modes of oscillation of n coupled masses on the string</vt:lpstr>
      <vt:lpstr>PowerPoint Presentation</vt:lpstr>
      <vt:lpstr>PowerPoint Presentation</vt:lpstr>
      <vt:lpstr>PowerPoint Presentation</vt:lpstr>
      <vt:lpstr>Loaded string with 7 masses</vt:lpstr>
      <vt:lpstr>The wave equation</vt:lpstr>
      <vt:lpstr>The wave equation (Contd.)</vt:lpstr>
      <vt:lpstr>The wave equation (Contd.)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Oscillations</dc:title>
  <dc:creator>rachapak.chi@gmail.com</dc:creator>
  <cp:lastModifiedBy>rachapak.chi@gmail.com</cp:lastModifiedBy>
  <cp:revision>64</cp:revision>
  <dcterms:created xsi:type="dcterms:W3CDTF">2016-09-11T13:15:06Z</dcterms:created>
  <dcterms:modified xsi:type="dcterms:W3CDTF">2018-09-10T07:08:01Z</dcterms:modified>
</cp:coreProperties>
</file>